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74" r:id="rId9"/>
    <p:sldId id="262" r:id="rId10"/>
    <p:sldId id="263" r:id="rId11"/>
    <p:sldId id="264" r:id="rId12"/>
    <p:sldId id="275" r:id="rId13"/>
    <p:sldId id="276" r:id="rId14"/>
    <p:sldId id="265" r:id="rId15"/>
    <p:sldId id="277" r:id="rId16"/>
    <p:sldId id="266" r:id="rId17"/>
    <p:sldId id="278" r:id="rId18"/>
    <p:sldId id="279" r:id="rId19"/>
    <p:sldId id="267" r:id="rId20"/>
    <p:sldId id="268" r:id="rId21"/>
    <p:sldId id="269" r:id="rId22"/>
    <p:sldId id="280" r:id="rId23"/>
    <p:sldId id="270" r:id="rId24"/>
    <p:sldId id="281" r:id="rId25"/>
    <p:sldId id="271" r:id="rId26"/>
    <p:sldId id="27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58"/>
  </p:normalViewPr>
  <p:slideViewPr>
    <p:cSldViewPr snapToGrid="0" snapToObjects="1">
      <p:cViewPr varScale="1">
        <p:scale>
          <a:sx n="96" d="100"/>
          <a:sy n="96" d="100"/>
        </p:scale>
        <p:origin x="200" y="68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95BB18-CCAB-49DC-8C60-90C4DD459F8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B9060F2-80C4-447C-8A92-97CD35F3CA07}">
      <dgm:prSet/>
      <dgm:spPr/>
      <dgm:t>
        <a:bodyPr/>
        <a:lstStyle/>
        <a:p>
          <a:r>
            <a:rPr lang="en-GB"/>
            <a:t>DLV = Average Donation Value x Average Frequency of Donations x Average Donor Lifetime</a:t>
          </a:r>
          <a:endParaRPr lang="en-US"/>
        </a:p>
      </dgm:t>
    </dgm:pt>
    <dgm:pt modelId="{F82F0491-5489-4292-9159-2347745F946D}" type="parTrans" cxnId="{CF36ACA8-85B9-491D-9EE6-0C46DACCF3A4}">
      <dgm:prSet/>
      <dgm:spPr/>
      <dgm:t>
        <a:bodyPr/>
        <a:lstStyle/>
        <a:p>
          <a:endParaRPr lang="en-US"/>
        </a:p>
      </dgm:t>
    </dgm:pt>
    <dgm:pt modelId="{638BF495-F8E5-4175-8684-C23F1F922766}" type="sibTrans" cxnId="{CF36ACA8-85B9-491D-9EE6-0C46DACCF3A4}">
      <dgm:prSet/>
      <dgm:spPr/>
      <dgm:t>
        <a:bodyPr/>
        <a:lstStyle/>
        <a:p>
          <a:endParaRPr lang="en-US"/>
        </a:p>
      </dgm:t>
    </dgm:pt>
    <dgm:pt modelId="{2AFF8C2A-28E3-4BB4-87F4-125C924733CE}">
      <dgm:prSet/>
      <dgm:spPr/>
      <dgm:t>
        <a:bodyPr/>
        <a:lstStyle/>
        <a:p>
          <a:r>
            <a:rPr lang="en-GB"/>
            <a:t>Useful for measuring the longevity of relationships with financial contributors.</a:t>
          </a:r>
          <a:endParaRPr lang="en-US"/>
        </a:p>
      </dgm:t>
    </dgm:pt>
    <dgm:pt modelId="{E63393BA-B633-43C6-B8DA-AA5DC8F328DB}" type="parTrans" cxnId="{DA14CC0D-D4AC-46E2-8CCB-3F7C869973C3}">
      <dgm:prSet/>
      <dgm:spPr/>
      <dgm:t>
        <a:bodyPr/>
        <a:lstStyle/>
        <a:p>
          <a:endParaRPr lang="en-US"/>
        </a:p>
      </dgm:t>
    </dgm:pt>
    <dgm:pt modelId="{1CD478F6-3405-4754-A5C7-384DC049B116}" type="sibTrans" cxnId="{DA14CC0D-D4AC-46E2-8CCB-3F7C869973C3}">
      <dgm:prSet/>
      <dgm:spPr/>
      <dgm:t>
        <a:bodyPr/>
        <a:lstStyle/>
        <a:p>
          <a:endParaRPr lang="en-US"/>
        </a:p>
      </dgm:t>
    </dgm:pt>
    <dgm:pt modelId="{AA58C1B5-C06B-49A9-A008-4D206AD052D5}" type="pres">
      <dgm:prSet presAssocID="{6195BB18-CCAB-49DC-8C60-90C4DD459F82}" presName="root" presStyleCnt="0">
        <dgm:presLayoutVars>
          <dgm:dir/>
          <dgm:resizeHandles val="exact"/>
        </dgm:presLayoutVars>
      </dgm:prSet>
      <dgm:spPr/>
    </dgm:pt>
    <dgm:pt modelId="{5471C836-7EA0-40AD-8AFC-4D5562EC3655}" type="pres">
      <dgm:prSet presAssocID="{2B9060F2-80C4-447C-8A92-97CD35F3CA07}" presName="compNode" presStyleCnt="0"/>
      <dgm:spPr/>
    </dgm:pt>
    <dgm:pt modelId="{125E7D00-68B7-4486-B352-44BDD5B6F0D4}" type="pres">
      <dgm:prSet presAssocID="{2B9060F2-80C4-447C-8A92-97CD35F3CA07}" presName="bgRect" presStyleLbl="bgShp" presStyleIdx="0" presStyleCnt="2"/>
      <dgm:spPr/>
    </dgm:pt>
    <dgm:pt modelId="{5514748F-F28B-45E2-B6AE-9682EAB9A24D}" type="pres">
      <dgm:prSet presAssocID="{2B9060F2-80C4-447C-8A92-97CD35F3CA0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AAF5C54F-6A5E-4859-9642-B9BB8057D1D3}" type="pres">
      <dgm:prSet presAssocID="{2B9060F2-80C4-447C-8A92-97CD35F3CA07}" presName="spaceRect" presStyleCnt="0"/>
      <dgm:spPr/>
    </dgm:pt>
    <dgm:pt modelId="{66732E53-EBD9-463A-A0CB-F97BB3BC75F0}" type="pres">
      <dgm:prSet presAssocID="{2B9060F2-80C4-447C-8A92-97CD35F3CA07}" presName="parTx" presStyleLbl="revTx" presStyleIdx="0" presStyleCnt="2">
        <dgm:presLayoutVars>
          <dgm:chMax val="0"/>
          <dgm:chPref val="0"/>
        </dgm:presLayoutVars>
      </dgm:prSet>
      <dgm:spPr/>
    </dgm:pt>
    <dgm:pt modelId="{B1C6D389-74F7-4F8D-8EEF-9D5733A3B925}" type="pres">
      <dgm:prSet presAssocID="{638BF495-F8E5-4175-8684-C23F1F922766}" presName="sibTrans" presStyleCnt="0"/>
      <dgm:spPr/>
    </dgm:pt>
    <dgm:pt modelId="{61E6E9DC-7DFD-46A4-805E-4F91F40B62D0}" type="pres">
      <dgm:prSet presAssocID="{2AFF8C2A-28E3-4BB4-87F4-125C924733CE}" presName="compNode" presStyleCnt="0"/>
      <dgm:spPr/>
    </dgm:pt>
    <dgm:pt modelId="{C6F71E6C-9ECA-44FD-B29E-45E5C960CE99}" type="pres">
      <dgm:prSet presAssocID="{2AFF8C2A-28E3-4BB4-87F4-125C924733CE}" presName="bgRect" presStyleLbl="bgShp" presStyleIdx="1" presStyleCnt="2"/>
      <dgm:spPr/>
    </dgm:pt>
    <dgm:pt modelId="{1E6C5743-49EC-47F5-A89B-6319B82F34E8}" type="pres">
      <dgm:prSet presAssocID="{2AFF8C2A-28E3-4BB4-87F4-125C924733C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gnal"/>
        </a:ext>
      </dgm:extLst>
    </dgm:pt>
    <dgm:pt modelId="{74F4ED93-F2CF-4A5F-BDCD-A764BB4C6104}" type="pres">
      <dgm:prSet presAssocID="{2AFF8C2A-28E3-4BB4-87F4-125C924733CE}" presName="spaceRect" presStyleCnt="0"/>
      <dgm:spPr/>
    </dgm:pt>
    <dgm:pt modelId="{7CBF7D62-AF33-43E1-A250-E81CE8BDD910}" type="pres">
      <dgm:prSet presAssocID="{2AFF8C2A-28E3-4BB4-87F4-125C924733CE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5BD1B600-2B67-4F6F-AD23-73C5A77F62F6}" type="presOf" srcId="{6195BB18-CCAB-49DC-8C60-90C4DD459F82}" destId="{AA58C1B5-C06B-49A9-A008-4D206AD052D5}" srcOrd="0" destOrd="0" presId="urn:microsoft.com/office/officeart/2018/2/layout/IconVerticalSolidList"/>
    <dgm:cxn modelId="{DA14CC0D-D4AC-46E2-8CCB-3F7C869973C3}" srcId="{6195BB18-CCAB-49DC-8C60-90C4DD459F82}" destId="{2AFF8C2A-28E3-4BB4-87F4-125C924733CE}" srcOrd="1" destOrd="0" parTransId="{E63393BA-B633-43C6-B8DA-AA5DC8F328DB}" sibTransId="{1CD478F6-3405-4754-A5C7-384DC049B116}"/>
    <dgm:cxn modelId="{57968E32-B9EB-4188-83F2-DF86C889A22C}" type="presOf" srcId="{2B9060F2-80C4-447C-8A92-97CD35F3CA07}" destId="{66732E53-EBD9-463A-A0CB-F97BB3BC75F0}" srcOrd="0" destOrd="0" presId="urn:microsoft.com/office/officeart/2018/2/layout/IconVerticalSolidList"/>
    <dgm:cxn modelId="{CF36ACA8-85B9-491D-9EE6-0C46DACCF3A4}" srcId="{6195BB18-CCAB-49DC-8C60-90C4DD459F82}" destId="{2B9060F2-80C4-447C-8A92-97CD35F3CA07}" srcOrd="0" destOrd="0" parTransId="{F82F0491-5489-4292-9159-2347745F946D}" sibTransId="{638BF495-F8E5-4175-8684-C23F1F922766}"/>
    <dgm:cxn modelId="{3BAB58C7-C401-4ABD-82DE-A319B1C44CFA}" type="presOf" srcId="{2AFF8C2A-28E3-4BB4-87F4-125C924733CE}" destId="{7CBF7D62-AF33-43E1-A250-E81CE8BDD910}" srcOrd="0" destOrd="0" presId="urn:microsoft.com/office/officeart/2018/2/layout/IconVerticalSolidList"/>
    <dgm:cxn modelId="{253D5F61-AEEC-42F9-996A-5474D4ACB030}" type="presParOf" srcId="{AA58C1B5-C06B-49A9-A008-4D206AD052D5}" destId="{5471C836-7EA0-40AD-8AFC-4D5562EC3655}" srcOrd="0" destOrd="0" presId="urn:microsoft.com/office/officeart/2018/2/layout/IconVerticalSolidList"/>
    <dgm:cxn modelId="{AE73CB1B-43D3-4661-A9E9-31869CB618FB}" type="presParOf" srcId="{5471C836-7EA0-40AD-8AFC-4D5562EC3655}" destId="{125E7D00-68B7-4486-B352-44BDD5B6F0D4}" srcOrd="0" destOrd="0" presId="urn:microsoft.com/office/officeart/2018/2/layout/IconVerticalSolidList"/>
    <dgm:cxn modelId="{822A75BB-90F5-499C-A097-FDFBCB80B8BA}" type="presParOf" srcId="{5471C836-7EA0-40AD-8AFC-4D5562EC3655}" destId="{5514748F-F28B-45E2-B6AE-9682EAB9A24D}" srcOrd="1" destOrd="0" presId="urn:microsoft.com/office/officeart/2018/2/layout/IconVerticalSolidList"/>
    <dgm:cxn modelId="{26E4B99D-4D83-441C-B82A-19D8641EA3D2}" type="presParOf" srcId="{5471C836-7EA0-40AD-8AFC-4D5562EC3655}" destId="{AAF5C54F-6A5E-4859-9642-B9BB8057D1D3}" srcOrd="2" destOrd="0" presId="urn:microsoft.com/office/officeart/2018/2/layout/IconVerticalSolidList"/>
    <dgm:cxn modelId="{5CB5979B-F2A6-4C4E-B99C-AC53576FEA6F}" type="presParOf" srcId="{5471C836-7EA0-40AD-8AFC-4D5562EC3655}" destId="{66732E53-EBD9-463A-A0CB-F97BB3BC75F0}" srcOrd="3" destOrd="0" presId="urn:microsoft.com/office/officeart/2018/2/layout/IconVerticalSolidList"/>
    <dgm:cxn modelId="{D2157D01-6266-4B55-99C6-D1B324E7B5FA}" type="presParOf" srcId="{AA58C1B5-C06B-49A9-A008-4D206AD052D5}" destId="{B1C6D389-74F7-4F8D-8EEF-9D5733A3B925}" srcOrd="1" destOrd="0" presId="urn:microsoft.com/office/officeart/2018/2/layout/IconVerticalSolidList"/>
    <dgm:cxn modelId="{CC42C245-1FCF-4E63-9FBA-C297E1968087}" type="presParOf" srcId="{AA58C1B5-C06B-49A9-A008-4D206AD052D5}" destId="{61E6E9DC-7DFD-46A4-805E-4F91F40B62D0}" srcOrd="2" destOrd="0" presId="urn:microsoft.com/office/officeart/2018/2/layout/IconVerticalSolidList"/>
    <dgm:cxn modelId="{33734D97-54F2-492D-A716-28BF651DEB05}" type="presParOf" srcId="{61E6E9DC-7DFD-46A4-805E-4F91F40B62D0}" destId="{C6F71E6C-9ECA-44FD-B29E-45E5C960CE99}" srcOrd="0" destOrd="0" presId="urn:microsoft.com/office/officeart/2018/2/layout/IconVerticalSolidList"/>
    <dgm:cxn modelId="{80143910-E963-4EFE-8287-1C85EB951593}" type="presParOf" srcId="{61E6E9DC-7DFD-46A4-805E-4F91F40B62D0}" destId="{1E6C5743-49EC-47F5-A89B-6319B82F34E8}" srcOrd="1" destOrd="0" presId="urn:microsoft.com/office/officeart/2018/2/layout/IconVerticalSolidList"/>
    <dgm:cxn modelId="{6EACB4FC-AAEF-41D7-86C5-232465F185F7}" type="presParOf" srcId="{61E6E9DC-7DFD-46A4-805E-4F91F40B62D0}" destId="{74F4ED93-F2CF-4A5F-BDCD-A764BB4C6104}" srcOrd="2" destOrd="0" presId="urn:microsoft.com/office/officeart/2018/2/layout/IconVerticalSolidList"/>
    <dgm:cxn modelId="{B87C40EA-74FA-493A-821F-322B3A12A701}" type="presParOf" srcId="{61E6E9DC-7DFD-46A4-805E-4F91F40B62D0}" destId="{7CBF7D62-AF33-43E1-A250-E81CE8BDD91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810F6B-E9AD-4406-A0EE-B93385555ED5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439FB3B-9657-40A2-A2C7-B4448BA185BE}">
      <dgm:prSet/>
      <dgm:spPr/>
      <dgm:t>
        <a:bodyPr/>
        <a:lstStyle/>
        <a:p>
          <a:r>
            <a:rPr lang="en-US" dirty="0"/>
            <a:t>Stakeholder-centricity, persona journey planning, and growth hacking are crucial for sustainable </a:t>
          </a:r>
          <a:r>
            <a:rPr lang="en-US" dirty="0" err="1"/>
            <a:t>organisational</a:t>
          </a:r>
          <a:r>
            <a:rPr lang="en-US" dirty="0"/>
            <a:t> growth.</a:t>
          </a:r>
        </a:p>
      </dgm:t>
    </dgm:pt>
    <dgm:pt modelId="{859A5676-6456-4E56-A7CF-B561891EAAC5}" type="parTrans" cxnId="{859BAF33-4752-4FB2-83F2-CE6D6A31FCB3}">
      <dgm:prSet/>
      <dgm:spPr/>
      <dgm:t>
        <a:bodyPr/>
        <a:lstStyle/>
        <a:p>
          <a:endParaRPr lang="en-US"/>
        </a:p>
      </dgm:t>
    </dgm:pt>
    <dgm:pt modelId="{D15C1ED5-9240-4443-98BA-219F0F622972}" type="sibTrans" cxnId="{859BAF33-4752-4FB2-83F2-CE6D6A31FCB3}">
      <dgm:prSet/>
      <dgm:spPr/>
      <dgm:t>
        <a:bodyPr/>
        <a:lstStyle/>
        <a:p>
          <a:endParaRPr lang="en-US"/>
        </a:p>
      </dgm:t>
    </dgm:pt>
    <dgm:pt modelId="{17E52642-5E28-46C8-87F2-8832B2A9390D}">
      <dgm:prSet/>
      <dgm:spPr/>
      <dgm:t>
        <a:bodyPr/>
        <a:lstStyle/>
        <a:p>
          <a:r>
            <a:rPr lang="en-US" dirty="0"/>
            <a:t>These approaches ensure that </a:t>
          </a:r>
          <a:r>
            <a:rPr lang="en-US" dirty="0" err="1"/>
            <a:t>organisations</a:t>
          </a:r>
          <a:r>
            <a:rPr lang="en-US" dirty="0"/>
            <a:t> remain relevant and effectively meet stakeholder needs.</a:t>
          </a:r>
        </a:p>
      </dgm:t>
    </dgm:pt>
    <dgm:pt modelId="{02CF130C-5BB3-4A47-8811-8478DF7B8DD8}" type="parTrans" cxnId="{6D672F95-3B34-4097-857A-D11375F25F61}">
      <dgm:prSet/>
      <dgm:spPr/>
      <dgm:t>
        <a:bodyPr/>
        <a:lstStyle/>
        <a:p>
          <a:endParaRPr lang="en-US"/>
        </a:p>
      </dgm:t>
    </dgm:pt>
    <dgm:pt modelId="{B34814A6-9831-4CD6-89ED-F85EFAB5E97E}" type="sibTrans" cxnId="{6D672F95-3B34-4097-857A-D11375F25F61}">
      <dgm:prSet/>
      <dgm:spPr/>
      <dgm:t>
        <a:bodyPr/>
        <a:lstStyle/>
        <a:p>
          <a:endParaRPr lang="en-US"/>
        </a:p>
      </dgm:t>
    </dgm:pt>
    <dgm:pt modelId="{0F4CEC0D-91AF-F745-A408-89B1F9643D3D}" type="pres">
      <dgm:prSet presAssocID="{20810F6B-E9AD-4406-A0EE-B93385555ED5}" presName="linear" presStyleCnt="0">
        <dgm:presLayoutVars>
          <dgm:animLvl val="lvl"/>
          <dgm:resizeHandles val="exact"/>
        </dgm:presLayoutVars>
      </dgm:prSet>
      <dgm:spPr/>
    </dgm:pt>
    <dgm:pt modelId="{3AD844B2-09D2-2041-917A-86FD7240406E}" type="pres">
      <dgm:prSet presAssocID="{D439FB3B-9657-40A2-A2C7-B4448BA185B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F35A2C1-2E92-F147-878D-7994359F8822}" type="pres">
      <dgm:prSet presAssocID="{D15C1ED5-9240-4443-98BA-219F0F622972}" presName="spacer" presStyleCnt="0"/>
      <dgm:spPr/>
    </dgm:pt>
    <dgm:pt modelId="{ABD84486-4724-4D44-BDF8-8C158E60A110}" type="pres">
      <dgm:prSet presAssocID="{17E52642-5E28-46C8-87F2-8832B2A9390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4FDAC03-37AB-BC4C-BFB5-28DA52C06690}" type="presOf" srcId="{20810F6B-E9AD-4406-A0EE-B93385555ED5}" destId="{0F4CEC0D-91AF-F745-A408-89B1F9643D3D}" srcOrd="0" destOrd="0" presId="urn:microsoft.com/office/officeart/2005/8/layout/vList2"/>
    <dgm:cxn modelId="{859BAF33-4752-4FB2-83F2-CE6D6A31FCB3}" srcId="{20810F6B-E9AD-4406-A0EE-B93385555ED5}" destId="{D439FB3B-9657-40A2-A2C7-B4448BA185BE}" srcOrd="0" destOrd="0" parTransId="{859A5676-6456-4E56-A7CF-B561891EAAC5}" sibTransId="{D15C1ED5-9240-4443-98BA-219F0F622972}"/>
    <dgm:cxn modelId="{58289960-927F-4A4F-AF83-B94EC7F5F41C}" type="presOf" srcId="{17E52642-5E28-46C8-87F2-8832B2A9390D}" destId="{ABD84486-4724-4D44-BDF8-8C158E60A110}" srcOrd="0" destOrd="0" presId="urn:microsoft.com/office/officeart/2005/8/layout/vList2"/>
    <dgm:cxn modelId="{6D672F95-3B34-4097-857A-D11375F25F61}" srcId="{20810F6B-E9AD-4406-A0EE-B93385555ED5}" destId="{17E52642-5E28-46C8-87F2-8832B2A9390D}" srcOrd="1" destOrd="0" parTransId="{02CF130C-5BB3-4A47-8811-8478DF7B8DD8}" sibTransId="{B34814A6-9831-4CD6-89ED-F85EFAB5E97E}"/>
    <dgm:cxn modelId="{F3C340DD-9716-2547-860F-E1C7EB7EFEF3}" type="presOf" srcId="{D439FB3B-9657-40A2-A2C7-B4448BA185BE}" destId="{3AD844B2-09D2-2041-917A-86FD7240406E}" srcOrd="0" destOrd="0" presId="urn:microsoft.com/office/officeart/2005/8/layout/vList2"/>
    <dgm:cxn modelId="{ACD6F577-A855-CE48-8234-656ABC8113FB}" type="presParOf" srcId="{0F4CEC0D-91AF-F745-A408-89B1F9643D3D}" destId="{3AD844B2-09D2-2041-917A-86FD7240406E}" srcOrd="0" destOrd="0" presId="urn:microsoft.com/office/officeart/2005/8/layout/vList2"/>
    <dgm:cxn modelId="{F0DAE14C-3C62-6140-90BA-CB3762EE3717}" type="presParOf" srcId="{0F4CEC0D-91AF-F745-A408-89B1F9643D3D}" destId="{7F35A2C1-2E92-F147-878D-7994359F8822}" srcOrd="1" destOrd="0" presId="urn:microsoft.com/office/officeart/2005/8/layout/vList2"/>
    <dgm:cxn modelId="{3CC2475D-5D90-634D-ADF2-8599CD3F3C0D}" type="presParOf" srcId="{0F4CEC0D-91AF-F745-A408-89B1F9643D3D}" destId="{ABD84486-4724-4D44-BDF8-8C158E60A11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E7D00-68B7-4486-B352-44BDD5B6F0D4}">
      <dsp:nvSpPr>
        <dsp:cNvPr id="0" name=""/>
        <dsp:cNvSpPr/>
      </dsp:nvSpPr>
      <dsp:spPr>
        <a:xfrm>
          <a:off x="0" y="735468"/>
          <a:ext cx="10972800" cy="13577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14748F-F28B-45E2-B6AE-9682EAB9A24D}">
      <dsp:nvSpPr>
        <dsp:cNvPr id="0" name=""/>
        <dsp:cNvSpPr/>
      </dsp:nvSpPr>
      <dsp:spPr>
        <a:xfrm>
          <a:off x="410731" y="1040971"/>
          <a:ext cx="746783" cy="7467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732E53-EBD9-463A-A0CB-F97BB3BC75F0}">
      <dsp:nvSpPr>
        <dsp:cNvPr id="0" name=""/>
        <dsp:cNvSpPr/>
      </dsp:nvSpPr>
      <dsp:spPr>
        <a:xfrm>
          <a:off x="1568246" y="735468"/>
          <a:ext cx="9404553" cy="1357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699" tIns="143699" rIns="143699" bIns="14369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DLV = Average Donation Value x Average Frequency of Donations x Average Donor Lifetime</a:t>
          </a:r>
          <a:endParaRPr lang="en-US" sz="2500" kern="1200"/>
        </a:p>
      </dsp:txBody>
      <dsp:txXfrm>
        <a:off x="1568246" y="735468"/>
        <a:ext cx="9404553" cy="1357788"/>
      </dsp:txXfrm>
    </dsp:sp>
    <dsp:sp modelId="{C6F71E6C-9ECA-44FD-B29E-45E5C960CE99}">
      <dsp:nvSpPr>
        <dsp:cNvPr id="0" name=""/>
        <dsp:cNvSpPr/>
      </dsp:nvSpPr>
      <dsp:spPr>
        <a:xfrm>
          <a:off x="0" y="2432705"/>
          <a:ext cx="10972800" cy="13577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6C5743-49EC-47F5-A89B-6319B82F34E8}">
      <dsp:nvSpPr>
        <dsp:cNvPr id="0" name=""/>
        <dsp:cNvSpPr/>
      </dsp:nvSpPr>
      <dsp:spPr>
        <a:xfrm>
          <a:off x="410731" y="2738207"/>
          <a:ext cx="746783" cy="7467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BF7D62-AF33-43E1-A250-E81CE8BDD910}">
      <dsp:nvSpPr>
        <dsp:cNvPr id="0" name=""/>
        <dsp:cNvSpPr/>
      </dsp:nvSpPr>
      <dsp:spPr>
        <a:xfrm>
          <a:off x="1568246" y="2432705"/>
          <a:ext cx="9404553" cy="1357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699" tIns="143699" rIns="143699" bIns="14369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Useful for measuring the longevity of relationships with financial contributors.</a:t>
          </a:r>
          <a:endParaRPr lang="en-US" sz="2500" kern="1200"/>
        </a:p>
      </dsp:txBody>
      <dsp:txXfrm>
        <a:off x="1568246" y="2432705"/>
        <a:ext cx="9404553" cy="13577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844B2-09D2-2041-917A-86FD7240406E}">
      <dsp:nvSpPr>
        <dsp:cNvPr id="0" name=""/>
        <dsp:cNvSpPr/>
      </dsp:nvSpPr>
      <dsp:spPr>
        <a:xfrm>
          <a:off x="0" y="5781"/>
          <a:ext cx="10972800" cy="2199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Stakeholder-centricity, persona journey planning, and growth hacking are crucial for sustainable </a:t>
          </a:r>
          <a:r>
            <a:rPr lang="en-US" sz="4000" kern="1200" dirty="0" err="1"/>
            <a:t>organisational</a:t>
          </a:r>
          <a:r>
            <a:rPr lang="en-US" sz="4000" kern="1200" dirty="0"/>
            <a:t> growth.</a:t>
          </a:r>
        </a:p>
      </dsp:txBody>
      <dsp:txXfrm>
        <a:off x="107376" y="113157"/>
        <a:ext cx="10758048" cy="1984848"/>
      </dsp:txXfrm>
    </dsp:sp>
    <dsp:sp modelId="{ABD84486-4724-4D44-BDF8-8C158E60A110}">
      <dsp:nvSpPr>
        <dsp:cNvPr id="0" name=""/>
        <dsp:cNvSpPr/>
      </dsp:nvSpPr>
      <dsp:spPr>
        <a:xfrm>
          <a:off x="0" y="2320581"/>
          <a:ext cx="10972800" cy="2199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These approaches ensure that </a:t>
          </a:r>
          <a:r>
            <a:rPr lang="en-US" sz="4000" kern="1200" dirty="0" err="1"/>
            <a:t>organisations</a:t>
          </a:r>
          <a:r>
            <a:rPr lang="en-US" sz="4000" kern="1200" dirty="0"/>
            <a:t> remain relevant and effectively meet stakeholder needs.</a:t>
          </a:r>
        </a:p>
      </dsp:txBody>
      <dsp:txXfrm>
        <a:off x="107376" y="2427957"/>
        <a:ext cx="10758048" cy="1984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276F63C-1FC7-27B2-43E0-1C4E6E6CA3BC}"/>
              </a:ext>
            </a:extLst>
          </p:cNvPr>
          <p:cNvGrpSpPr/>
          <p:nvPr userDrawn="1"/>
        </p:nvGrpSpPr>
        <p:grpSpPr>
          <a:xfrm>
            <a:off x="2382" y="6400800"/>
            <a:ext cx="12189618" cy="457200"/>
            <a:chOff x="2382" y="6400800"/>
            <a:chExt cx="12189618" cy="4572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555530-9B60-E1D6-F83B-4CEDF413646D}"/>
                </a:ext>
              </a:extLst>
            </p:cNvPr>
            <p:cNvSpPr/>
            <p:nvPr userDrawn="1"/>
          </p:nvSpPr>
          <p:spPr>
            <a:xfrm>
              <a:off x="2382" y="6400800"/>
              <a:ext cx="12189618" cy="457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pic>
          <p:nvPicPr>
            <p:cNvPr id="9" name="Picture 8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29802ADE-AD9E-28DC-CBAD-98AE322C2A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23" y="6464040"/>
              <a:ext cx="244199" cy="365125"/>
            </a:xfrm>
            <a:prstGeom prst="rect">
              <a:avLst/>
            </a:prstGeom>
          </p:spPr>
        </p:pic>
        <p:pic>
          <p:nvPicPr>
            <p:cNvPr id="10" name="Picture 9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4F1D8EA3-24BD-E04A-74AD-594ECEA30B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9478" y="6471408"/>
              <a:ext cx="244199" cy="365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357" y="1758881"/>
            <a:ext cx="6493565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700" dirty="0"/>
              <a:t>Unleashing Growth with Stakeholder-Centric Perspectives</a:t>
            </a: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87079" y="4983164"/>
            <a:ext cx="7332921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Authors: Ana Cruz, Aleksej Heinze and </a:t>
            </a:r>
            <a:r>
              <a:rPr lang="en-GB" sz="2400" dirty="0" err="1"/>
              <a:t>Milanka</a:t>
            </a:r>
            <a:r>
              <a:rPr lang="en-GB" sz="2400" dirty="0"/>
              <a:t> </a:t>
            </a:r>
            <a:r>
              <a:rPr lang="en-GB" sz="2400" dirty="0" err="1"/>
              <a:t>Slavova</a:t>
            </a:r>
            <a:endParaRPr lang="en-GB" sz="2400" dirty="0"/>
          </a:p>
        </p:txBody>
      </p:sp>
      <p:pic>
        <p:nvPicPr>
          <p:cNvPr id="5" name="Picture 2" descr="Digital and Social Media Marketing: A Results-Driven Approach book cover">
            <a:extLst>
              <a:ext uri="{FF2B5EF4-FFF2-40B4-BE49-F238E27FC236}">
                <a16:creationId xmlns:a16="http://schemas.microsoft.com/office/drawing/2014/main" id="{3AF08FED-4D07-AC1C-45FF-1A6760AE2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9027" y="0"/>
            <a:ext cx="4412974" cy="6868443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GB"/>
              <a:t>Calculating CLV</a:t>
            </a:r>
          </a:p>
        </p:txBody>
      </p:sp>
      <p:pic>
        <p:nvPicPr>
          <p:cNvPr id="5" name="Picture 4" descr="White percentage symbol on red background">
            <a:extLst>
              <a:ext uri="{FF2B5EF4-FFF2-40B4-BE49-F238E27FC236}">
                <a16:creationId xmlns:a16="http://schemas.microsoft.com/office/drawing/2014/main" id="{483C0D95-C110-0AC5-6398-C7FC6F325B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84" r="-1" b="-1"/>
          <a:stretch/>
        </p:blipFill>
        <p:spPr>
          <a:xfrm>
            <a:off x="609600" y="1600201"/>
            <a:ext cx="5384800" cy="452596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GB" sz="2600"/>
          </a:p>
          <a:p>
            <a:pPr>
              <a:lnSpc>
                <a:spcPct val="90000"/>
              </a:lnSpc>
            </a:pPr>
            <a:r>
              <a:rPr lang="en-GB" sz="2600"/>
              <a:t>Short-term CLV Example:</a:t>
            </a:r>
            <a:br>
              <a:rPr lang="en-GB" sz="2600"/>
            </a:br>
            <a:r>
              <a:rPr lang="en-GB" sz="2600"/>
              <a:t>Investment: €5000</a:t>
            </a:r>
            <a:br>
              <a:rPr lang="en-GB" sz="2600"/>
            </a:br>
            <a:r>
              <a:rPr lang="en-GB" sz="2600"/>
              <a:t>Sales: 4 at €1500 each</a:t>
            </a:r>
            <a:br>
              <a:rPr lang="en-GB" sz="2600"/>
            </a:br>
            <a:r>
              <a:rPr lang="en-GB" sz="2600"/>
              <a:t>ROI = 20%</a:t>
            </a:r>
            <a:br>
              <a:rPr lang="en-GB" sz="2600"/>
            </a:br>
            <a:br>
              <a:rPr lang="en-GB" sz="2600"/>
            </a:br>
            <a:r>
              <a:rPr lang="en-GB" sz="2600"/>
              <a:t>Long-term CLV Example:</a:t>
            </a:r>
            <a:br>
              <a:rPr lang="en-GB" sz="2600"/>
            </a:br>
            <a:r>
              <a:rPr lang="en-GB" sz="2600"/>
              <a:t>Investment: $500</a:t>
            </a:r>
            <a:br>
              <a:rPr lang="en-GB" sz="2600"/>
            </a:br>
            <a:r>
              <a:rPr lang="en-GB" sz="2600"/>
              <a:t>Sales: 30 at $10 each</a:t>
            </a:r>
            <a:br>
              <a:rPr lang="en-GB" sz="2600"/>
            </a:br>
            <a:r>
              <a:rPr lang="en-GB" sz="2600"/>
              <a:t>Annual repeat purchases: 12</a:t>
            </a:r>
            <a:br>
              <a:rPr lang="en-GB" sz="2600"/>
            </a:br>
            <a:r>
              <a:rPr lang="en-GB" sz="2600"/>
              <a:t>Customer lifetime: 12 years</a:t>
            </a:r>
            <a:br>
              <a:rPr lang="en-GB" sz="2600"/>
            </a:br>
            <a:r>
              <a:rPr lang="en-GB" sz="2600"/>
              <a:t>CLV = $1440 per year, $17280 total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GB"/>
              <a:t>Customer Satisfaction (CSAT)</a:t>
            </a:r>
          </a:p>
        </p:txBody>
      </p:sp>
      <p:pic>
        <p:nvPicPr>
          <p:cNvPr id="5" name="Picture 4" descr="Three arrows on bullseye">
            <a:extLst>
              <a:ext uri="{FF2B5EF4-FFF2-40B4-BE49-F238E27FC236}">
                <a16:creationId xmlns:a16="http://schemas.microsoft.com/office/drawing/2014/main" id="{963B6A25-2FD9-5494-D72A-F7356EFEA6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072" b="2"/>
          <a:stretch/>
        </p:blipFill>
        <p:spPr>
          <a:xfrm>
            <a:off x="609600" y="1600201"/>
            <a:ext cx="5384800" cy="452596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/>
          <a:p>
            <a:endParaRPr lang="en-GB"/>
          </a:p>
          <a:p>
            <a:r>
              <a:rPr lang="en-GB"/>
              <a:t>CSAT = (Number of positive responses / number of total responses) x 100%</a:t>
            </a:r>
          </a:p>
          <a:p>
            <a:r>
              <a:rPr lang="en-GB"/>
              <a:t>It helps predict CLV and guide continuous improvement.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D04A8F8-D235-4795-961B-F198B381C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GB" b="0" i="0" u="none" strike="noStrike">
                <a:effectLst/>
              </a:rPr>
              <a:t>The inverted pyramid of effort and focus</a:t>
            </a: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7C11075-94CB-9419-4930-43EFF1A48A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8674" y="1600200"/>
            <a:ext cx="5994652" cy="452596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516D14-EDF3-FAB3-F8E8-3466D9317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36" y="5834798"/>
            <a:ext cx="14986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740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D04A8F8-D235-4795-961B-F198B381C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GB" b="0" i="0" u="none" strike="noStrike" dirty="0">
                <a:effectLst/>
                <a:highlight>
                  <a:srgbClr val="FFFFFF"/>
                </a:highlight>
              </a:rPr>
              <a:t>The stakeholder beneficiary pyramid</a:t>
            </a:r>
            <a:endParaRPr lang="en-US" dirty="0"/>
          </a:p>
        </p:txBody>
      </p:sp>
      <p:pic>
        <p:nvPicPr>
          <p:cNvPr id="6148" name="Picture 4" descr="A pyramid of different colors&#10;&#10;Description automatically generated with medium confidence">
            <a:extLst>
              <a:ext uri="{FF2B5EF4-FFF2-40B4-BE49-F238E27FC236}">
                <a16:creationId xmlns:a16="http://schemas.microsoft.com/office/drawing/2014/main" id="{90E7DF9E-16BD-7C34-A3AE-061346DB8A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8674" y="1600200"/>
            <a:ext cx="599465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872CEFA4-9DEA-92AB-2294-21BC45A1E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36" y="5834798"/>
            <a:ext cx="14986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524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GB"/>
              <a:t>Donor Lifetime Value (DLV)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5E0F6DE7-6C57-5509-56E3-DE64A8588C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6026465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0BCA9-8E75-FAC4-B8F5-4827850D6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700" b="0" i="0" u="none" strike="noStrike" dirty="0">
                <a:effectLst/>
              </a:rPr>
              <a:t>A non-judgemental representation of the stakeholder beneficiary pyramid</a:t>
            </a:r>
            <a:endParaRPr lang="en-FR" sz="37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1DD9BAF-2C83-DDD5-CD47-413ADD0431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4850" y="1600200"/>
            <a:ext cx="4702299" cy="452596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84688505-14D9-A047-1C07-29E639D7B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36" y="5834798"/>
            <a:ext cx="14986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957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t>Stakeholder-Centricity in Practice</a:t>
            </a:r>
            <a:endParaRPr lang="en-FR"/>
          </a:p>
        </p:txBody>
      </p:sp>
      <p:pic>
        <p:nvPicPr>
          <p:cNvPr id="5" name="Picture 4" descr="One in a crowd">
            <a:extLst>
              <a:ext uri="{FF2B5EF4-FFF2-40B4-BE49-F238E27FC236}">
                <a16:creationId xmlns:a16="http://schemas.microsoft.com/office/drawing/2014/main" id="{7E33569C-8236-A8E5-D104-1E8F1153D3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60" r="1911" b="3"/>
          <a:stretch/>
        </p:blipFill>
        <p:spPr>
          <a:xfrm>
            <a:off x="609600" y="1600201"/>
            <a:ext cx="5384800" cy="452596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GB" sz="2600" dirty="0"/>
          </a:p>
          <a:p>
            <a:pPr marL="0" indent="0">
              <a:lnSpc>
                <a:spcPct val="90000"/>
              </a:lnSpc>
              <a:buNone/>
            </a:pPr>
            <a:r>
              <a:rPr lang="en-GB" sz="2600" dirty="0"/>
              <a:t>Organisations should build a culture focused on stakeholder needs by:</a:t>
            </a:r>
            <a:br>
              <a:rPr lang="en-GB" sz="2600" dirty="0"/>
            </a:br>
            <a:r>
              <a:rPr lang="en-GB" sz="2600" dirty="0"/>
              <a:t>1. Operationalising customer empathy</a:t>
            </a:r>
            <a:br>
              <a:rPr lang="en-GB" sz="2600" dirty="0"/>
            </a:br>
            <a:r>
              <a:rPr lang="en-GB" sz="2600" dirty="0"/>
              <a:t>2. Hiring for stakeholder orientation</a:t>
            </a:r>
            <a:br>
              <a:rPr lang="en-GB" sz="2600" dirty="0"/>
            </a:br>
            <a:r>
              <a:rPr lang="en-GB" sz="2600" dirty="0"/>
              <a:t>3. Facilitating direct interaction with stakeholders</a:t>
            </a:r>
            <a:br>
              <a:rPr lang="en-GB" sz="2600" dirty="0"/>
            </a:br>
            <a:r>
              <a:rPr lang="en-GB" sz="2600" dirty="0"/>
              <a:t>4. Linking employee culture to stakeholder outcomes</a:t>
            </a:r>
            <a:br>
              <a:rPr lang="en-GB" sz="2600" dirty="0"/>
            </a:br>
            <a:r>
              <a:rPr lang="en-GB" sz="2600" dirty="0"/>
              <a:t>5. Linking remuneration to stakeholder lifetime value</a:t>
            </a:r>
            <a:br>
              <a:rPr lang="en-GB" sz="2600" dirty="0"/>
            </a:br>
            <a:r>
              <a:rPr lang="en-GB" sz="2600" dirty="0"/>
              <a:t>6. Democratising insights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A5807AB-8C52-784E-4A85-8D90EC664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GB" sz="4100" b="0" i="0" u="none" strike="noStrike" dirty="0">
                <a:effectLst/>
              </a:rPr>
              <a:t>The simplified stakeholder-centricity perspective</a:t>
            </a:r>
            <a:endParaRPr lang="en-US" sz="410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BFACDDBB-79BB-609C-270F-A3F72D04EA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4117" y="1600200"/>
            <a:ext cx="7703766" cy="452596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7883BF-9410-F595-F260-EA0ED69ED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36" y="5834798"/>
            <a:ext cx="14986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257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A5807AB-8C52-784E-4A85-8D90EC664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GB" sz="4100" b="0" i="0" u="none" strike="noStrike" dirty="0">
                <a:effectLst/>
              </a:rPr>
              <a:t>A generalised stakeholder-centricity perspective</a:t>
            </a:r>
            <a:endParaRPr lang="en-US" sz="4100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E9F52491-89B6-8E0E-5625-2B78FAF07C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1114" y="1600200"/>
            <a:ext cx="9189772" cy="452596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F7BB191-466D-76E8-CB27-EF075CEED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36" y="5834798"/>
            <a:ext cx="14986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199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GB"/>
              <a:t>Persona Journeys</a:t>
            </a:r>
          </a:p>
        </p:txBody>
      </p:sp>
      <p:pic>
        <p:nvPicPr>
          <p:cNvPr id="5" name="Picture 4" descr="Top shot of a representation of networks with stick figures.">
            <a:extLst>
              <a:ext uri="{FF2B5EF4-FFF2-40B4-BE49-F238E27FC236}">
                <a16:creationId xmlns:a16="http://schemas.microsoft.com/office/drawing/2014/main" id="{B5742317-2D90-4287-1F69-652F0DC6EB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81" r="1" b="1"/>
          <a:stretch/>
        </p:blipFill>
        <p:spPr>
          <a:xfrm>
            <a:off x="609600" y="1600201"/>
            <a:ext cx="5384800" cy="452596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Mapping stakeholder interaction with the organisation through a 'persona journey' helps identify specific channels and content to effectively reach and retain stakeholders.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t>Learning Objectives</a:t>
            </a:r>
          </a:p>
        </p:txBody>
      </p:sp>
      <p:pic>
        <p:nvPicPr>
          <p:cNvPr id="5" name="Picture 4" descr="Arrows pointing towards light">
            <a:extLst>
              <a:ext uri="{FF2B5EF4-FFF2-40B4-BE49-F238E27FC236}">
                <a16:creationId xmlns:a16="http://schemas.microsoft.com/office/drawing/2014/main" id="{A86D53F0-A573-E66E-C068-0625C0A41B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583" b="-1"/>
          <a:stretch/>
        </p:blipFill>
        <p:spPr>
          <a:xfrm>
            <a:off x="609600" y="1600201"/>
            <a:ext cx="5384800" cy="452596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GB" sz="2400" dirty="0"/>
          </a:p>
          <a:p>
            <a:pPr>
              <a:lnSpc>
                <a:spcPct val="90000"/>
              </a:lnSpc>
            </a:pPr>
            <a:r>
              <a:rPr lang="en-GB" sz="2400" dirty="0"/>
              <a:t>In this chapter, you will learn how to:</a:t>
            </a:r>
            <a:br>
              <a:rPr lang="en-GB" sz="2400" dirty="0"/>
            </a:br>
            <a:r>
              <a:rPr lang="en-GB" sz="2400" dirty="0"/>
              <a:t>- Emphasise the role of stakeholder centricity and how it maximises results</a:t>
            </a:r>
            <a:br>
              <a:rPr lang="en-GB" sz="2400" dirty="0"/>
            </a:br>
            <a:r>
              <a:rPr lang="en-GB" sz="2400" dirty="0"/>
              <a:t>- Identify the right stakeholders</a:t>
            </a:r>
            <a:br>
              <a:rPr lang="en-GB" sz="2400" dirty="0"/>
            </a:br>
            <a:r>
              <a:rPr lang="en-GB" sz="2400" dirty="0"/>
              <a:t>- Recognise the importance of stakeholder satisfaction</a:t>
            </a:r>
            <a:br>
              <a:rPr lang="en-GB" sz="2400" dirty="0"/>
            </a:br>
            <a:r>
              <a:rPr lang="en-GB" sz="2400" dirty="0"/>
              <a:t>- Design the persona journey</a:t>
            </a:r>
            <a:br>
              <a:rPr lang="en-GB" sz="2400" dirty="0"/>
            </a:br>
            <a:r>
              <a:rPr lang="en-GB" sz="2400" dirty="0"/>
              <a:t>- Encourage an organisational culture of permanent growth hacking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GB" dirty="0"/>
              <a:t>AIDA vs. ZMOT Models</a:t>
            </a:r>
          </a:p>
        </p:txBody>
      </p:sp>
      <p:pic>
        <p:nvPicPr>
          <p:cNvPr id="5" name="Picture 4" descr="A group of yellow figures and a red figure on the other side">
            <a:extLst>
              <a:ext uri="{FF2B5EF4-FFF2-40B4-BE49-F238E27FC236}">
                <a16:creationId xmlns:a16="http://schemas.microsoft.com/office/drawing/2014/main" id="{9A4B65F8-0C6B-3E9B-73CA-C7DE82E7C7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84" r="-1" b="-1"/>
          <a:stretch/>
        </p:blipFill>
        <p:spPr>
          <a:xfrm>
            <a:off x="609600" y="1600201"/>
            <a:ext cx="5384800" cy="452596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GB" sz="2600" dirty="0"/>
          </a:p>
          <a:p>
            <a:pPr>
              <a:lnSpc>
                <a:spcPct val="90000"/>
              </a:lnSpc>
            </a:pPr>
            <a:r>
              <a:rPr lang="en-GB" sz="2600" dirty="0"/>
              <a:t>AIDA (Attraction, Interest, Desire, Action) is linear and ignores loyalty.</a:t>
            </a:r>
          </a:p>
          <a:p>
            <a:pPr>
              <a:lnSpc>
                <a:spcPct val="90000"/>
              </a:lnSpc>
            </a:pPr>
            <a:r>
              <a:rPr lang="en-GB" sz="2600" dirty="0"/>
              <a:t>ZMOT (Zero Moment of Truth) focuses on four decision points:</a:t>
            </a:r>
          </a:p>
          <a:p>
            <a:pPr lvl="1">
              <a:lnSpc>
                <a:spcPct val="90000"/>
              </a:lnSpc>
            </a:pPr>
            <a:r>
              <a:rPr lang="en-GB" sz="2600" dirty="0"/>
              <a:t>Stimulus</a:t>
            </a:r>
          </a:p>
          <a:p>
            <a:pPr lvl="1">
              <a:lnSpc>
                <a:spcPct val="90000"/>
              </a:lnSpc>
            </a:pPr>
            <a:r>
              <a:rPr lang="en-GB" sz="2600" dirty="0"/>
              <a:t>ZMOT</a:t>
            </a:r>
          </a:p>
          <a:p>
            <a:pPr lvl="1">
              <a:lnSpc>
                <a:spcPct val="90000"/>
              </a:lnSpc>
            </a:pPr>
            <a:r>
              <a:rPr lang="en-GB" sz="2600" dirty="0"/>
              <a:t>FMOT (First Moment of Truth)</a:t>
            </a:r>
          </a:p>
          <a:p>
            <a:pPr lvl="1">
              <a:lnSpc>
                <a:spcPct val="90000"/>
              </a:lnSpc>
            </a:pPr>
            <a:r>
              <a:rPr lang="en-GB" sz="2600" dirty="0"/>
              <a:t>SMOT (Second Moment of Truth).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GB" dirty="0"/>
              <a:t>ZMOT Infinity Loop</a:t>
            </a:r>
          </a:p>
        </p:txBody>
      </p:sp>
      <p:pic>
        <p:nvPicPr>
          <p:cNvPr id="5" name="Picture 4" descr="Pins pinned on a white surface and connecting a black thread">
            <a:extLst>
              <a:ext uri="{FF2B5EF4-FFF2-40B4-BE49-F238E27FC236}">
                <a16:creationId xmlns:a16="http://schemas.microsoft.com/office/drawing/2014/main" id="{CA061C6B-DE3A-FCA7-ED17-0BF50E10C5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583" b="-1"/>
          <a:stretch/>
        </p:blipFill>
        <p:spPr>
          <a:xfrm>
            <a:off x="609600" y="1600201"/>
            <a:ext cx="5384800" cy="452596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Linking current stakeholder SMOT with future activities maximizes long-term relationships. </a:t>
            </a:r>
          </a:p>
          <a:p>
            <a:r>
              <a:rPr lang="en-GB" dirty="0"/>
              <a:t>This approach encourages proactive engagement and expansion activities.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DA9E391-C181-50B0-BE4E-C07237D6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GB" sz="4100" b="0" i="0" u="none" strike="noStrike" dirty="0">
                <a:effectLst/>
              </a:rPr>
              <a:t>Stakeholder-centricity loop (after Pedowitz 2021)</a:t>
            </a:r>
            <a:endParaRPr lang="en-US" sz="4100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54622683-33EA-FFC3-CF14-4D8B48DA2D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152" y="1600200"/>
            <a:ext cx="10057695" cy="452596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2C7E36-ED6A-4769-4A4B-25DFA29C8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36" y="5834798"/>
            <a:ext cx="14986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767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GB"/>
              <a:t>Growth Hacking for Stakeholder-Centricity</a:t>
            </a:r>
          </a:p>
        </p:txBody>
      </p:sp>
      <p:pic>
        <p:nvPicPr>
          <p:cNvPr id="14" name="Picture 13" descr="Computer script on a screen">
            <a:extLst>
              <a:ext uri="{FF2B5EF4-FFF2-40B4-BE49-F238E27FC236}">
                <a16:creationId xmlns:a16="http://schemas.microsoft.com/office/drawing/2014/main" id="{F4751E0F-BD9D-F5EC-3380-23256A0F22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583" b="-1"/>
          <a:stretch/>
        </p:blipFill>
        <p:spPr>
          <a:xfrm>
            <a:off x="609600" y="1600201"/>
            <a:ext cx="5384800" cy="452596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/>
          <a:p>
            <a:endParaRPr lang="en-GB"/>
          </a:p>
          <a:p>
            <a:r>
              <a:rPr lang="en-GB"/>
              <a:t>Growth hacking combines creative marketing, data analysis, and coding with a focus on growth. </a:t>
            </a:r>
          </a:p>
          <a:p>
            <a:r>
              <a:rPr lang="en-GB"/>
              <a:t>It involves multi-department teams working on the entire persona journey.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itle 1">
            <a:extLst>
              <a:ext uri="{FF2B5EF4-FFF2-40B4-BE49-F238E27FC236}">
                <a16:creationId xmlns:a16="http://schemas.microsoft.com/office/drawing/2014/main" id="{8A66A207-90D0-D781-4BCA-DC271FCE6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GB" b="0" i="0" u="none" strike="noStrike" dirty="0">
                <a:effectLst/>
              </a:rPr>
              <a:t>The elements of growth hacking</a:t>
            </a:r>
            <a:endParaRPr lang="en-US" dirty="0"/>
          </a:p>
        </p:txBody>
      </p:sp>
      <p:pic>
        <p:nvPicPr>
          <p:cNvPr id="12290" name="Picture 2" descr="A diagram of growth hacking&#10;&#10;Description automatically generated">
            <a:extLst>
              <a:ext uri="{FF2B5EF4-FFF2-40B4-BE49-F238E27FC236}">
                <a16:creationId xmlns:a16="http://schemas.microsoft.com/office/drawing/2014/main" id="{922A1388-D812-CAD0-9642-BE8B2909D8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3029" y="1600201"/>
            <a:ext cx="466594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702B0D-C031-CF8D-29BC-76137E90F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36" y="5834798"/>
            <a:ext cx="14986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229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GB"/>
              <a:t>Examples of Growth Hacking Techniques</a:t>
            </a:r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2BB689A9-DBEF-8DA1-D902-D29AAF390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84" r="-1" b="-1"/>
          <a:stretch/>
        </p:blipFill>
        <p:spPr>
          <a:xfrm>
            <a:off x="609600" y="1600201"/>
            <a:ext cx="5384800" cy="452596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/>
          <a:p>
            <a:endParaRPr lang="en-GB"/>
          </a:p>
          <a:p>
            <a:pPr marL="0" indent="0">
              <a:buNone/>
            </a:pPr>
            <a:r>
              <a:rPr lang="en-GB"/>
              <a:t>1. Hotmail's signature call to action</a:t>
            </a:r>
            <a:br>
              <a:rPr lang="en-GB"/>
            </a:br>
            <a:r>
              <a:rPr lang="en-GB"/>
              <a:t>2. Dropbox's gamification of the onboarding process</a:t>
            </a:r>
            <a:br>
              <a:rPr lang="en-GB"/>
            </a:br>
            <a:r>
              <a:rPr lang="en-GB"/>
              <a:t>3. Facebook's user tagging notifications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GB"/>
              <a:t>Summary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4045DAF-2B96-0457-6B3D-4E675F5B8D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5661598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GB"/>
              <a:t>Why Stakeholder-Centricity?</a:t>
            </a:r>
          </a:p>
        </p:txBody>
      </p:sp>
      <p:pic>
        <p:nvPicPr>
          <p:cNvPr id="5" name="Picture 4" descr="One in a crowd">
            <a:extLst>
              <a:ext uri="{FF2B5EF4-FFF2-40B4-BE49-F238E27FC236}">
                <a16:creationId xmlns:a16="http://schemas.microsoft.com/office/drawing/2014/main" id="{8973F10B-160E-F222-B5A7-668E98097B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60" r="1911" b="3"/>
          <a:stretch/>
        </p:blipFill>
        <p:spPr>
          <a:xfrm>
            <a:off x="609600" y="1600201"/>
            <a:ext cx="5384800" cy="452596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/>
          <a:p>
            <a:endParaRPr lang="en-GB" sz="2600" dirty="0"/>
          </a:p>
          <a:p>
            <a:r>
              <a:rPr lang="en-GB" sz="2600" dirty="0"/>
              <a:t>Change is constant in organisations and their environments. </a:t>
            </a:r>
          </a:p>
          <a:p>
            <a:r>
              <a:rPr lang="en-GB" sz="2600" dirty="0"/>
              <a:t>Understanding evolving stakeholder needs and responding to dynamic conditions is crucial. </a:t>
            </a:r>
          </a:p>
          <a:p>
            <a:r>
              <a:rPr lang="en-GB" sz="2600" dirty="0"/>
              <a:t>Meeting these needs builds trust and supports long-term sustainability.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t>Examples of Failure to Adapt</a:t>
            </a:r>
            <a:endParaRPr lang="en-FR"/>
          </a:p>
        </p:txBody>
      </p:sp>
      <p:pic>
        <p:nvPicPr>
          <p:cNvPr id="5" name="Picture 4" descr="Stock exchange numbers">
            <a:extLst>
              <a:ext uri="{FF2B5EF4-FFF2-40B4-BE49-F238E27FC236}">
                <a16:creationId xmlns:a16="http://schemas.microsoft.com/office/drawing/2014/main" id="{D5711F1D-705F-D338-BB72-7C914523A5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0" r="15163" b="-1"/>
          <a:stretch/>
        </p:blipFill>
        <p:spPr>
          <a:xfrm>
            <a:off x="609600" y="1600201"/>
            <a:ext cx="5384800" cy="452596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/>
          <a:p>
            <a:endParaRPr lang="en-GB" sz="2600"/>
          </a:p>
          <a:p>
            <a:pPr marL="514350" indent="-514350">
              <a:buAutoNum type="arabicPeriod"/>
            </a:pPr>
            <a:r>
              <a:rPr lang="en-GB" sz="2600"/>
              <a:t>Blockbuster: Failed to adapt to on-demand streaming technology.</a:t>
            </a:r>
          </a:p>
          <a:p>
            <a:pPr marL="514350" indent="-514350">
              <a:buAutoNum type="arabicPeriod"/>
            </a:pPr>
            <a:r>
              <a:rPr lang="en-GB" sz="2600"/>
              <a:t>Tower Records: Did not keep pace with market changes like music piracy and streaming.</a:t>
            </a:r>
          </a:p>
          <a:p>
            <a:pPr marL="514350" indent="-514350">
              <a:buAutoNum type="arabicPeriod"/>
            </a:pPr>
            <a:r>
              <a:rPr lang="en-GB" sz="2600"/>
              <a:t>Pan American World Airways: Suffered irreparable reputational damage from a disaster.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dirty="0"/>
              <a:t>Identifying the 'Right' Stakeholders</a:t>
            </a:r>
            <a:endParaRPr lang="en-FR"/>
          </a:p>
        </p:txBody>
      </p:sp>
      <p:pic>
        <p:nvPicPr>
          <p:cNvPr id="5" name="Picture 4" descr="Top shot of a representation of networks with stick figures.">
            <a:extLst>
              <a:ext uri="{FF2B5EF4-FFF2-40B4-BE49-F238E27FC236}">
                <a16:creationId xmlns:a16="http://schemas.microsoft.com/office/drawing/2014/main" id="{169231DF-2398-AAD3-B946-841277BDF5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81" r="1" b="1"/>
          <a:stretch/>
        </p:blipFill>
        <p:spPr>
          <a:xfrm>
            <a:off x="609600" y="1600201"/>
            <a:ext cx="5384800" cy="452596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A stakeholder can be inside or outside the organisation, in the supply chain, a consumer, or hold a more indirect relationship. </a:t>
            </a:r>
          </a:p>
          <a:p>
            <a:r>
              <a:rPr lang="en-GB" dirty="0"/>
              <a:t>Prioritisation is based on the value of the relationship and ease of interaction.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t>Stakeholder Pyramid</a:t>
            </a:r>
          </a:p>
        </p:txBody>
      </p:sp>
      <p:pic>
        <p:nvPicPr>
          <p:cNvPr id="5" name="Picture 4" descr="Stacked of yellow origami">
            <a:extLst>
              <a:ext uri="{FF2B5EF4-FFF2-40B4-BE49-F238E27FC236}">
                <a16:creationId xmlns:a16="http://schemas.microsoft.com/office/drawing/2014/main" id="{D455856A-4884-9091-A994-1C5714F4E1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44" r="339" b="-1"/>
          <a:stretch/>
        </p:blipFill>
        <p:spPr>
          <a:xfrm>
            <a:off x="609600" y="1600201"/>
            <a:ext cx="5384800" cy="452596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GB" sz="2200" dirty="0"/>
          </a:p>
          <a:p>
            <a:pPr>
              <a:lnSpc>
                <a:spcPct val="90000"/>
              </a:lnSpc>
            </a:pPr>
            <a:r>
              <a:rPr lang="en-GB" sz="2200" dirty="0"/>
              <a:t>The Stakeholder Pyramid categorises stakeholders into</a:t>
            </a:r>
          </a:p>
          <a:p>
            <a:pPr lvl="1">
              <a:lnSpc>
                <a:spcPct val="90000"/>
              </a:lnSpc>
            </a:pPr>
            <a:r>
              <a:rPr lang="en-GB" sz="2200" dirty="0"/>
              <a:t>Platinum</a:t>
            </a:r>
          </a:p>
          <a:p>
            <a:pPr lvl="1">
              <a:lnSpc>
                <a:spcPct val="90000"/>
              </a:lnSpc>
            </a:pPr>
            <a:r>
              <a:rPr lang="en-GB" sz="2200" dirty="0"/>
              <a:t>Gold </a:t>
            </a:r>
          </a:p>
          <a:p>
            <a:pPr lvl="1">
              <a:lnSpc>
                <a:spcPct val="90000"/>
              </a:lnSpc>
            </a:pPr>
            <a:r>
              <a:rPr lang="en-GB" sz="2200" dirty="0"/>
              <a:t>Iron </a:t>
            </a:r>
          </a:p>
          <a:p>
            <a:pPr lvl="1">
              <a:lnSpc>
                <a:spcPct val="90000"/>
              </a:lnSpc>
            </a:pPr>
            <a:r>
              <a:rPr lang="en-GB" sz="2200" dirty="0"/>
              <a:t>Lead </a:t>
            </a:r>
          </a:p>
          <a:p>
            <a:pPr>
              <a:lnSpc>
                <a:spcPct val="90000"/>
              </a:lnSpc>
            </a:pPr>
            <a:r>
              <a:rPr lang="en-GB" sz="2200" dirty="0"/>
              <a:t>Based on stakeholder value and ease of interaction. </a:t>
            </a:r>
          </a:p>
          <a:p>
            <a:pPr>
              <a:lnSpc>
                <a:spcPct val="90000"/>
              </a:lnSpc>
            </a:pPr>
            <a:r>
              <a:rPr lang="en-GB" sz="2200" dirty="0"/>
              <a:t>Organisations should focus on turning Lead stakeholders into higher-value categories.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13A8C8E-2872-E4E8-A431-C8C56FF3E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GB" b="0" i="0" u="none" strike="noStrike" dirty="0">
                <a:effectLst/>
              </a:rPr>
              <a:t>Stakeholder pyramid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ECBF25-006C-D152-AED9-76842E309D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8674" y="1600200"/>
            <a:ext cx="5994652" cy="452596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341FF8-1EBB-5DAF-0F89-520CA4D0A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36" y="5834798"/>
            <a:ext cx="14986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459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13A8C8E-2872-E4E8-A431-C8C56FF3E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GB" b="0" i="0" u="none" strike="noStrike" dirty="0">
                <a:effectLst/>
              </a:rPr>
              <a:t>Customer pyramid (after </a:t>
            </a:r>
            <a:r>
              <a:rPr lang="en-GB" b="0" i="0" u="none" strike="noStrike" dirty="0">
                <a:effectLst/>
                <a:highlight>
                  <a:srgbClr val="FFFFFF"/>
                </a:highlight>
              </a:rPr>
              <a:t>Zeithaml </a:t>
            </a:r>
            <a:r>
              <a:rPr lang="en-GB" b="0" i="0" u="none" strike="noStrike" dirty="0">
                <a:effectLst/>
              </a:rPr>
              <a:t>et al. 2001)</a:t>
            </a:r>
            <a:endParaRPr lang="en-US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358D020C-F185-A773-F576-80E9079AA6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8674" y="1600200"/>
            <a:ext cx="5994652" cy="452596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93D285C-3E7C-FEB0-F3A1-5CF877E80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36" y="5834798"/>
            <a:ext cx="14986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87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GB"/>
              <a:t>Customer Lifetime Value (CLV)</a:t>
            </a:r>
          </a:p>
        </p:txBody>
      </p:sp>
      <p:pic>
        <p:nvPicPr>
          <p:cNvPr id="5" name="Picture 4" descr="Graph on document with pen">
            <a:extLst>
              <a:ext uri="{FF2B5EF4-FFF2-40B4-BE49-F238E27FC236}">
                <a16:creationId xmlns:a16="http://schemas.microsoft.com/office/drawing/2014/main" id="{3BB8A650-3D76-F452-3B9E-8CDD5D2AFC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53" r="3430" b="-1"/>
          <a:stretch/>
        </p:blipFill>
        <p:spPr>
          <a:xfrm>
            <a:off x="609600" y="1600201"/>
            <a:ext cx="5384800" cy="4525963"/>
          </a:xfrm>
          <a:prstGeom prst="rect">
            <a:avLst/>
          </a:prstGeom>
          <a:noFill/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/>
          <a:p>
            <a:endParaRPr lang="en-GB"/>
          </a:p>
          <a:p>
            <a:r>
              <a:rPr lang="en-GB"/>
              <a:t>CLV = Average Transaction Value (ATV) x Transactions Per Year (TPY) x Number of Years (NY)</a:t>
            </a:r>
          </a:p>
          <a:p>
            <a:r>
              <a:rPr lang="en-GB"/>
              <a:t>It helps justify marketing investments by calculating long-term value from stakeholders.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689</Words>
  <Application>Microsoft Macintosh PowerPoint</Application>
  <PresentationFormat>Widescreen</PresentationFormat>
  <Paragraphs>79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Unleashing Growth with Stakeholder-Centric Perspectives</vt:lpstr>
      <vt:lpstr>Learning Objectives</vt:lpstr>
      <vt:lpstr>Why Stakeholder-Centricity?</vt:lpstr>
      <vt:lpstr>Examples of Failure to Adapt</vt:lpstr>
      <vt:lpstr>Identifying the 'Right' Stakeholders</vt:lpstr>
      <vt:lpstr>Stakeholder Pyramid</vt:lpstr>
      <vt:lpstr>Stakeholder pyramid</vt:lpstr>
      <vt:lpstr>Customer pyramid (after Zeithaml et al. 2001)</vt:lpstr>
      <vt:lpstr>Customer Lifetime Value (CLV)</vt:lpstr>
      <vt:lpstr>Calculating CLV</vt:lpstr>
      <vt:lpstr>Customer Satisfaction (CSAT)</vt:lpstr>
      <vt:lpstr>The inverted pyramid of effort and focus</vt:lpstr>
      <vt:lpstr>The stakeholder beneficiary pyramid</vt:lpstr>
      <vt:lpstr>Donor Lifetime Value (DLV)</vt:lpstr>
      <vt:lpstr>A non-judgemental representation of the stakeholder beneficiary pyramid</vt:lpstr>
      <vt:lpstr>Stakeholder-Centricity in Practice</vt:lpstr>
      <vt:lpstr>The simplified stakeholder-centricity perspective</vt:lpstr>
      <vt:lpstr>A generalised stakeholder-centricity perspective</vt:lpstr>
      <vt:lpstr>Persona Journeys</vt:lpstr>
      <vt:lpstr>AIDA vs. ZMOT Models</vt:lpstr>
      <vt:lpstr>ZMOT Infinity Loop</vt:lpstr>
      <vt:lpstr>Stakeholder-centricity loop (after Pedowitz 2021)</vt:lpstr>
      <vt:lpstr>Growth Hacking for Stakeholder-Centricity</vt:lpstr>
      <vt:lpstr>The elements of growth hacking</vt:lpstr>
      <vt:lpstr>Examples of Growth Hacking Techniques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Aleksej Heinze</cp:lastModifiedBy>
  <cp:revision>24</cp:revision>
  <dcterms:created xsi:type="dcterms:W3CDTF">2013-01-27T09:14:16Z</dcterms:created>
  <dcterms:modified xsi:type="dcterms:W3CDTF">2024-07-03T13:28:12Z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17f3165-8a52-429a-ab2a-1fd572a4c07f_Enabled">
    <vt:lpwstr>true</vt:lpwstr>
  </property>
  <property fmtid="{D5CDD505-2E9C-101B-9397-08002B2CF9AE}" pid="3" name="MSIP_Label_e17f3165-8a52-429a-ab2a-1fd572a4c07f_SetDate">
    <vt:lpwstr>2024-07-01T21:30:42Z</vt:lpwstr>
  </property>
  <property fmtid="{D5CDD505-2E9C-101B-9397-08002B2CF9AE}" pid="4" name="MSIP_Label_e17f3165-8a52-429a-ab2a-1fd572a4c07f_Method">
    <vt:lpwstr>Standard</vt:lpwstr>
  </property>
  <property fmtid="{D5CDD505-2E9C-101B-9397-08002B2CF9AE}" pid="5" name="MSIP_Label_e17f3165-8a52-429a-ab2a-1fd572a4c07f_Name">
    <vt:lpwstr>defa4170-0d19-0005-0004-bc88714345d2</vt:lpwstr>
  </property>
  <property fmtid="{D5CDD505-2E9C-101B-9397-08002B2CF9AE}" pid="6" name="MSIP_Label_e17f3165-8a52-429a-ab2a-1fd572a4c07f_SiteId">
    <vt:lpwstr>6b3a59c1-9475-4729-b8d9-f72ffd0dd0cd</vt:lpwstr>
  </property>
  <property fmtid="{D5CDD505-2E9C-101B-9397-08002B2CF9AE}" pid="7" name="MSIP_Label_e17f3165-8a52-429a-ab2a-1fd572a4c07f_ActionId">
    <vt:lpwstr>a6dbe19b-26a6-4d03-9005-c83355a24bd0</vt:lpwstr>
  </property>
  <property fmtid="{D5CDD505-2E9C-101B-9397-08002B2CF9AE}" pid="8" name="MSIP_Label_e17f3165-8a52-429a-ab2a-1fd572a4c07f_ContentBits">
    <vt:lpwstr>0</vt:lpwstr>
  </property>
</Properties>
</file>